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9" r:id="rId2"/>
    <p:sldId id="276" r:id="rId3"/>
    <p:sldId id="270" r:id="rId4"/>
    <p:sldId id="271" r:id="rId5"/>
    <p:sldId id="272" r:id="rId6"/>
    <p:sldId id="273" r:id="rId7"/>
    <p:sldId id="274" r:id="rId8"/>
    <p:sldId id="256" r:id="rId9"/>
    <p:sldId id="257" r:id="rId10"/>
    <p:sldId id="260" r:id="rId11"/>
    <p:sldId id="258" r:id="rId12"/>
    <p:sldId id="259" r:id="rId13"/>
    <p:sldId id="261" r:id="rId14"/>
    <p:sldId id="262" r:id="rId15"/>
    <p:sldId id="263" r:id="rId16"/>
    <p:sldId id="264" r:id="rId17"/>
    <p:sldId id="265" r:id="rId18"/>
    <p:sldId id="266" r:id="rId19"/>
    <p:sldId id="267" r:id="rId20"/>
    <p:sldId id="268"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48" autoAdjust="0"/>
    <p:restoredTop sz="99715" autoAdjust="0"/>
  </p:normalViewPr>
  <p:slideViewPr>
    <p:cSldViewPr>
      <p:cViewPr varScale="1">
        <p:scale>
          <a:sx n="77" d="100"/>
          <a:sy n="77" d="100"/>
        </p:scale>
        <p:origin x="-1284" y="-84"/>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6C6FE8-A660-402D-BDB5-78390E35F4ED}" type="datetimeFigureOut">
              <a:rPr lang="en-US" smtClean="0"/>
              <a:t>2/11/2015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B37B8-E21C-467A-B7A9-D08F58AE9C14}" type="slidenum">
              <a:rPr lang="en-US" smtClean="0"/>
              <a:t>‹#›</a:t>
            </a:fld>
            <a:endParaRPr lang="en-US"/>
          </a:p>
        </p:txBody>
      </p:sp>
    </p:spTree>
    <p:extLst>
      <p:ext uri="{BB962C8B-B14F-4D97-AF65-F5344CB8AC3E}">
        <p14:creationId xmlns:p14="http://schemas.microsoft.com/office/powerpoint/2010/main" val="1232742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682C95-DE80-45B7-BC3D-A7E412B7029D}" type="slidenum">
              <a:rPr lang="en-US"/>
              <a:pPr/>
              <a:t>4</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89024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B68287-8E75-4878-8B01-94397DF01538}" type="slidenum">
              <a:rPr lang="en-US"/>
              <a:pPr/>
              <a:t>5</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2945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E2A22-DF8F-46F3-A0F1-B5CFAB00C2C2}" type="slidenum">
              <a:rPr lang="en-US"/>
              <a:pPr/>
              <a:t>6</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7908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6DC12-88A4-4A0F-80A5-F2BA4C0969D6}" type="slidenum">
              <a:rPr lang="en-US"/>
              <a:pPr/>
              <a:t>7</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9664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CB37B8-E21C-467A-B7A9-D08F58AE9C14}" type="slidenum">
              <a:rPr lang="en-US" smtClean="0"/>
              <a:t>9</a:t>
            </a:fld>
            <a:endParaRPr lang="en-US"/>
          </a:p>
        </p:txBody>
      </p:sp>
    </p:spTree>
    <p:extLst>
      <p:ext uri="{BB962C8B-B14F-4D97-AF65-F5344CB8AC3E}">
        <p14:creationId xmlns:p14="http://schemas.microsoft.com/office/powerpoint/2010/main" val="515121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2EA194-4489-4EC2-85E1-D5BABE18E3A1}"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47202-0E4D-410A-9025-8C78D7288CFB}" type="slidenum">
              <a:rPr lang="en-US" smtClean="0"/>
              <a:t>‹#›</a:t>
            </a:fld>
            <a:endParaRPr lang="en-US"/>
          </a:p>
        </p:txBody>
      </p:sp>
    </p:spTree>
    <p:extLst>
      <p:ext uri="{BB962C8B-B14F-4D97-AF65-F5344CB8AC3E}">
        <p14:creationId xmlns:p14="http://schemas.microsoft.com/office/powerpoint/2010/main" val="1235861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EA194-4489-4EC2-85E1-D5BABE18E3A1}"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47202-0E4D-410A-9025-8C78D7288CFB}" type="slidenum">
              <a:rPr lang="en-US" smtClean="0"/>
              <a:t>‹#›</a:t>
            </a:fld>
            <a:endParaRPr lang="en-US"/>
          </a:p>
        </p:txBody>
      </p:sp>
    </p:spTree>
    <p:extLst>
      <p:ext uri="{BB962C8B-B14F-4D97-AF65-F5344CB8AC3E}">
        <p14:creationId xmlns:p14="http://schemas.microsoft.com/office/powerpoint/2010/main" val="331763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EA194-4489-4EC2-85E1-D5BABE18E3A1}"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47202-0E4D-410A-9025-8C78D7288CFB}" type="slidenum">
              <a:rPr lang="en-US" smtClean="0"/>
              <a:t>‹#›</a:t>
            </a:fld>
            <a:endParaRPr lang="en-US"/>
          </a:p>
        </p:txBody>
      </p:sp>
    </p:spTree>
    <p:extLst>
      <p:ext uri="{BB962C8B-B14F-4D97-AF65-F5344CB8AC3E}">
        <p14:creationId xmlns:p14="http://schemas.microsoft.com/office/powerpoint/2010/main" val="3039937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EA194-4489-4EC2-85E1-D5BABE18E3A1}"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47202-0E4D-410A-9025-8C78D7288CFB}" type="slidenum">
              <a:rPr lang="en-US" smtClean="0"/>
              <a:t>‹#›</a:t>
            </a:fld>
            <a:endParaRPr lang="en-US"/>
          </a:p>
        </p:txBody>
      </p:sp>
    </p:spTree>
    <p:extLst>
      <p:ext uri="{BB962C8B-B14F-4D97-AF65-F5344CB8AC3E}">
        <p14:creationId xmlns:p14="http://schemas.microsoft.com/office/powerpoint/2010/main" val="244206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2EA194-4489-4EC2-85E1-D5BABE18E3A1}"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47202-0E4D-410A-9025-8C78D7288CFB}" type="slidenum">
              <a:rPr lang="en-US" smtClean="0"/>
              <a:t>‹#›</a:t>
            </a:fld>
            <a:endParaRPr lang="en-US"/>
          </a:p>
        </p:txBody>
      </p:sp>
    </p:spTree>
    <p:extLst>
      <p:ext uri="{BB962C8B-B14F-4D97-AF65-F5344CB8AC3E}">
        <p14:creationId xmlns:p14="http://schemas.microsoft.com/office/powerpoint/2010/main" val="3904153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2EA194-4489-4EC2-85E1-D5BABE18E3A1}"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47202-0E4D-410A-9025-8C78D7288CFB}" type="slidenum">
              <a:rPr lang="en-US" smtClean="0"/>
              <a:t>‹#›</a:t>
            </a:fld>
            <a:endParaRPr lang="en-US"/>
          </a:p>
        </p:txBody>
      </p:sp>
    </p:spTree>
    <p:extLst>
      <p:ext uri="{BB962C8B-B14F-4D97-AF65-F5344CB8AC3E}">
        <p14:creationId xmlns:p14="http://schemas.microsoft.com/office/powerpoint/2010/main" val="151647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2EA194-4489-4EC2-85E1-D5BABE18E3A1}" type="datetimeFigureOut">
              <a:rPr lang="en-US" smtClean="0"/>
              <a:t>2/11/2015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47202-0E4D-410A-9025-8C78D7288CFB}" type="slidenum">
              <a:rPr lang="en-US" smtClean="0"/>
              <a:t>‹#›</a:t>
            </a:fld>
            <a:endParaRPr lang="en-US"/>
          </a:p>
        </p:txBody>
      </p:sp>
    </p:spTree>
    <p:extLst>
      <p:ext uri="{BB962C8B-B14F-4D97-AF65-F5344CB8AC3E}">
        <p14:creationId xmlns:p14="http://schemas.microsoft.com/office/powerpoint/2010/main" val="3039338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2EA194-4489-4EC2-85E1-D5BABE18E3A1}" type="datetimeFigureOut">
              <a:rPr lang="en-US" smtClean="0"/>
              <a:t>2/11/2015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47202-0E4D-410A-9025-8C78D7288CFB}" type="slidenum">
              <a:rPr lang="en-US" smtClean="0"/>
              <a:t>‹#›</a:t>
            </a:fld>
            <a:endParaRPr lang="en-US"/>
          </a:p>
        </p:txBody>
      </p:sp>
    </p:spTree>
    <p:extLst>
      <p:ext uri="{BB962C8B-B14F-4D97-AF65-F5344CB8AC3E}">
        <p14:creationId xmlns:p14="http://schemas.microsoft.com/office/powerpoint/2010/main" val="3612537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EA194-4489-4EC2-85E1-D5BABE18E3A1}" type="datetimeFigureOut">
              <a:rPr lang="en-US" smtClean="0"/>
              <a:t>2/11/2015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47202-0E4D-410A-9025-8C78D7288CFB}" type="slidenum">
              <a:rPr lang="en-US" smtClean="0"/>
              <a:t>‹#›</a:t>
            </a:fld>
            <a:endParaRPr lang="en-US"/>
          </a:p>
        </p:txBody>
      </p:sp>
    </p:spTree>
    <p:extLst>
      <p:ext uri="{BB962C8B-B14F-4D97-AF65-F5344CB8AC3E}">
        <p14:creationId xmlns:p14="http://schemas.microsoft.com/office/powerpoint/2010/main" val="345796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2EA194-4489-4EC2-85E1-D5BABE18E3A1}"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47202-0E4D-410A-9025-8C78D7288CFB}" type="slidenum">
              <a:rPr lang="en-US" smtClean="0"/>
              <a:t>‹#›</a:t>
            </a:fld>
            <a:endParaRPr lang="en-US"/>
          </a:p>
        </p:txBody>
      </p:sp>
    </p:spTree>
    <p:extLst>
      <p:ext uri="{BB962C8B-B14F-4D97-AF65-F5344CB8AC3E}">
        <p14:creationId xmlns:p14="http://schemas.microsoft.com/office/powerpoint/2010/main" val="88918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2EA194-4489-4EC2-85E1-D5BABE18E3A1}"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47202-0E4D-410A-9025-8C78D7288CFB}" type="slidenum">
              <a:rPr lang="en-US" smtClean="0"/>
              <a:t>‹#›</a:t>
            </a:fld>
            <a:endParaRPr lang="en-US"/>
          </a:p>
        </p:txBody>
      </p:sp>
    </p:spTree>
    <p:extLst>
      <p:ext uri="{BB962C8B-B14F-4D97-AF65-F5344CB8AC3E}">
        <p14:creationId xmlns:p14="http://schemas.microsoft.com/office/powerpoint/2010/main" val="105935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EA194-4489-4EC2-85E1-D5BABE18E3A1}" type="datetimeFigureOut">
              <a:rPr lang="en-US" smtClean="0"/>
              <a:t>2/11/2015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47202-0E4D-410A-9025-8C78D7288CFB}" type="slidenum">
              <a:rPr lang="en-US" smtClean="0"/>
              <a:t>‹#›</a:t>
            </a:fld>
            <a:endParaRPr lang="en-US"/>
          </a:p>
        </p:txBody>
      </p:sp>
    </p:spTree>
    <p:extLst>
      <p:ext uri="{BB962C8B-B14F-4D97-AF65-F5344CB8AC3E}">
        <p14:creationId xmlns:p14="http://schemas.microsoft.com/office/powerpoint/2010/main" val="2704738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18.png"/><Relationship Id="rId2" Type="http://schemas.openxmlformats.org/officeDocument/2006/relationships/image" Target="../media/image12.emf"/><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6.png"/><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318" r="27727"/>
          <a:stretch/>
        </p:blipFill>
        <p:spPr bwMode="auto">
          <a:xfrm>
            <a:off x="228600" y="746159"/>
            <a:ext cx="1905000" cy="443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0" y="-37202"/>
            <a:ext cx="6477000" cy="6001643"/>
          </a:xfrm>
          <a:prstGeom prst="rect">
            <a:avLst/>
          </a:prstGeom>
          <a:noFill/>
        </p:spPr>
        <p:txBody>
          <a:bodyPr wrap="square" rtlCol="0">
            <a:spAutoFit/>
          </a:bodyPr>
          <a:lstStyle/>
          <a:p>
            <a:r>
              <a:rPr lang="en-US" sz="4800" b="1" u="sng" dirty="0" smtClean="0"/>
              <a:t>RECORDER PROCEDURES</a:t>
            </a:r>
          </a:p>
          <a:p>
            <a:pPr marL="514350" indent="-514350">
              <a:buFont typeface="+mj-lt"/>
              <a:buAutoNum type="arabicPeriod"/>
            </a:pPr>
            <a:r>
              <a:rPr lang="en-US" sz="2800" dirty="0" smtClean="0"/>
              <a:t>When you come into the music room, </a:t>
            </a:r>
            <a:br>
              <a:rPr lang="en-US" sz="2800" dirty="0" smtClean="0"/>
            </a:br>
            <a:r>
              <a:rPr lang="en-US" sz="2800" dirty="0" smtClean="0"/>
              <a:t>find your class drawer and take your recorder out.</a:t>
            </a:r>
          </a:p>
          <a:p>
            <a:pPr marL="514350" indent="-514350">
              <a:buFont typeface="+mj-lt"/>
              <a:buAutoNum type="arabicPeriod"/>
            </a:pPr>
            <a:r>
              <a:rPr lang="en-US" sz="2800" dirty="0" smtClean="0"/>
              <a:t>Sit down in your assigned seat and put your recorder together (only 1 hole in the back and all parts together tightly.)</a:t>
            </a:r>
          </a:p>
          <a:p>
            <a:pPr marL="514350" indent="-514350">
              <a:buFont typeface="+mj-lt"/>
              <a:buAutoNum type="arabicPeriod"/>
            </a:pPr>
            <a:r>
              <a:rPr lang="en-US" sz="2800" dirty="0" smtClean="0"/>
              <a:t>Do not blow air through the recorder until told to do so. If you do, I will say “Off with your head!” which means you need to take the top piece off of your recorder and wait until I tell you to put it back together.</a:t>
            </a:r>
            <a:endParaRPr lang="en-US" sz="2800" dirty="0"/>
          </a:p>
        </p:txBody>
      </p:sp>
      <p:sp>
        <p:nvSpPr>
          <p:cNvPr id="5" name="Rectangle 4"/>
          <p:cNvSpPr/>
          <p:nvPr/>
        </p:nvSpPr>
        <p:spPr>
          <a:xfrm>
            <a:off x="381000" y="5867400"/>
            <a:ext cx="8991600" cy="954107"/>
          </a:xfrm>
          <a:prstGeom prst="rect">
            <a:avLst/>
          </a:prstGeom>
          <a:noFill/>
        </p:spPr>
        <p:txBody>
          <a:bodyPr wrap="square" lIns="91440" tIns="45720" rIns="91440" bIns="45720">
            <a:spAutoFit/>
          </a:bodyPr>
          <a:lstStyle/>
          <a:p>
            <a:r>
              <a:rPr lang="en-US" sz="2800" b="1" cap="none" spc="0" dirty="0" smtClean="0">
                <a:ln w="22225">
                  <a:noFill/>
                  <a:prstDash val="solid"/>
                </a:ln>
                <a:solidFill>
                  <a:schemeClr val="accent2"/>
                </a:solidFill>
                <a:effectLst/>
              </a:rPr>
              <a:t>NEVER play your recorder in the halls, while waiting for carpool, or while riding on the bus! </a:t>
            </a:r>
            <a:endParaRPr lang="en-US" sz="5400" b="1" cap="none" spc="0" dirty="0">
              <a:ln w="22225">
                <a:noFill/>
                <a:prstDash val="solid"/>
              </a:ln>
              <a:solidFill>
                <a:schemeClr val="accent2"/>
              </a:solidFill>
              <a:effectLst/>
            </a:endParaRPr>
          </a:p>
        </p:txBody>
      </p:sp>
    </p:spTree>
    <p:extLst>
      <p:ext uri="{BB962C8B-B14F-4D97-AF65-F5344CB8AC3E}">
        <p14:creationId xmlns:p14="http://schemas.microsoft.com/office/powerpoint/2010/main" val="1154506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39" y="152400"/>
            <a:ext cx="9038636"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7739" y="3733800"/>
            <a:ext cx="3640489" cy="1295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819400" y="4571999"/>
            <a:ext cx="1757657" cy="19526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rot="2349625">
            <a:off x="5247815" y="3988066"/>
            <a:ext cx="3679584" cy="1134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349625">
            <a:off x="6553694" y="3178408"/>
            <a:ext cx="2505770" cy="1134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349625">
            <a:off x="5253846" y="3449948"/>
            <a:ext cx="611319" cy="5144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349625">
            <a:off x="6667025" y="4771989"/>
            <a:ext cx="611319" cy="5144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02716" y="5964441"/>
            <a:ext cx="7779566" cy="954107"/>
          </a:xfrm>
          <a:prstGeom prst="rect">
            <a:avLst/>
          </a:prstGeom>
          <a:noFill/>
        </p:spPr>
        <p:txBody>
          <a:bodyPr wrap="none" lIns="91440" tIns="45720" rIns="91440" bIns="45720">
            <a:spAutoFit/>
          </a:bodyPr>
          <a:lstStyle/>
          <a:p>
            <a:r>
              <a:rPr lang="en-US" sz="2800" b="1" cap="none" spc="0" dirty="0" smtClean="0">
                <a:ln w="22225">
                  <a:noFill/>
                  <a:prstDash val="solid"/>
                </a:ln>
                <a:solidFill>
                  <a:schemeClr val="accent2"/>
                </a:solidFill>
                <a:effectLst/>
              </a:rPr>
              <a:t>Your right hand can hold on to the bell, </a:t>
            </a:r>
            <a:br>
              <a:rPr lang="en-US" sz="2800" b="1" cap="none" spc="0" dirty="0" smtClean="0">
                <a:ln w="22225">
                  <a:noFill/>
                  <a:prstDash val="solid"/>
                </a:ln>
                <a:solidFill>
                  <a:schemeClr val="accent2"/>
                </a:solidFill>
                <a:effectLst/>
              </a:rPr>
            </a:br>
            <a:r>
              <a:rPr lang="en-US" sz="2800" b="1" cap="none" spc="0" dirty="0" smtClean="0">
                <a:ln w="22225">
                  <a:noFill/>
                  <a:prstDash val="solid"/>
                </a:ln>
                <a:solidFill>
                  <a:schemeClr val="accent2"/>
                </a:solidFill>
                <a:effectLst/>
              </a:rPr>
              <a:t>below the holes, without covering the bottom hole</a:t>
            </a:r>
            <a:endParaRPr lang="en-US" sz="5400" b="1" cap="none" spc="0" dirty="0">
              <a:ln w="22225">
                <a:noFill/>
                <a:prstDash val="solid"/>
              </a:ln>
              <a:solidFill>
                <a:schemeClr val="accent2"/>
              </a:solidFill>
              <a:effectLst/>
            </a:endParaRPr>
          </a:p>
        </p:txBody>
      </p:sp>
    </p:spTree>
    <p:extLst>
      <p:ext uri="{BB962C8B-B14F-4D97-AF65-F5344CB8AC3E}">
        <p14:creationId xmlns:p14="http://schemas.microsoft.com/office/powerpoint/2010/main" val="918981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8101"/>
            <a:ext cx="8999356" cy="5981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279482" y="1881186"/>
            <a:ext cx="1864518" cy="4938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296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8915400" cy="6669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754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57200"/>
            <a:ext cx="120967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19075"/>
            <a:ext cx="120967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52400"/>
            <a:ext cx="120967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Slide0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5550" y="3747652"/>
            <a:ext cx="4143374" cy="310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271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20826" y="457200"/>
            <a:ext cx="8342481" cy="5781675"/>
            <a:chOff x="720826" y="457200"/>
            <a:chExt cx="8342481" cy="5781675"/>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826" y="1752600"/>
              <a:ext cx="61443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76400"/>
              <a:ext cx="61443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7038" y="1676400"/>
              <a:ext cx="61443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3048000" y="2057400"/>
              <a:ext cx="946150" cy="119063"/>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5894" y="1752600"/>
              <a:ext cx="61443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668" y="1676400"/>
              <a:ext cx="61443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106" y="1676400"/>
              <a:ext cx="61443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auto">
            <a:xfrm>
              <a:off x="7273068" y="2057400"/>
              <a:ext cx="946150" cy="119063"/>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436" y="4495800"/>
              <a:ext cx="30721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755" y="4514850"/>
              <a:ext cx="30721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548" y="4514850"/>
              <a:ext cx="30721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8471" y="4514850"/>
              <a:ext cx="30721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5378" y="4495800"/>
              <a:ext cx="30721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4390" y="4495800"/>
              <a:ext cx="30721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3856" y="4514850"/>
              <a:ext cx="30721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1075" y="4514850"/>
              <a:ext cx="30721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5894" y="4410075"/>
              <a:ext cx="61443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668" y="4333875"/>
              <a:ext cx="61443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106" y="4333875"/>
              <a:ext cx="61443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auto">
            <a:xfrm>
              <a:off x="7273068" y="4714875"/>
              <a:ext cx="946150" cy="119063"/>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p:nvPr/>
          </p:nvSpPr>
          <p:spPr>
            <a:xfrm>
              <a:off x="2202693" y="457200"/>
              <a:ext cx="4485074" cy="923330"/>
            </a:xfrm>
            <a:prstGeom prst="rect">
              <a:avLst/>
            </a:prstGeom>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Hot Cross Buns</a:t>
              </a:r>
              <a:endParaRPr lang="en-US" sz="5400" b="1"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9218" y="3494231"/>
              <a:ext cx="844089" cy="25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21541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954012" y="76200"/>
            <a:ext cx="6867525" cy="6667440"/>
            <a:chOff x="954012" y="76200"/>
            <a:chExt cx="6867525" cy="666744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489" y="66675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6063" y="59055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6701" y="59055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6263" y="59055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9412" y="67627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7456" y="66675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1612" y="66675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auto">
            <a:xfrm>
              <a:off x="6654799" y="891775"/>
              <a:ext cx="946150" cy="91440"/>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3788" y="225742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6701" y="225742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8948" y="225742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auto">
            <a:xfrm>
              <a:off x="3170416" y="2562225"/>
              <a:ext cx="946150" cy="91440"/>
            </a:xfrm>
            <a:prstGeom prst="rect">
              <a:avLst/>
            </a:prstGeom>
            <a:solidFill>
              <a:srgbClr val="7030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9412" y="221932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7456" y="220980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1612" y="220980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2"/>
            <p:cNvSpPr>
              <a:spLocks noChangeArrowheads="1"/>
            </p:cNvSpPr>
            <p:nvPr/>
          </p:nvSpPr>
          <p:spPr bwMode="auto">
            <a:xfrm>
              <a:off x="6654799" y="2434825"/>
              <a:ext cx="946150" cy="91440"/>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489" y="381000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6063" y="373380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6701" y="373380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6263" y="373380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2711" y="377190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0760" y="377190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4910" y="377190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7459" y="377190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0903" y="536067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6063" y="536067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6701" y="543687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5" y="536067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1633" y="536067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2"/>
            <p:cNvSpPr>
              <a:spLocks noChangeArrowheads="1"/>
            </p:cNvSpPr>
            <p:nvPr/>
          </p:nvSpPr>
          <p:spPr bwMode="auto">
            <a:xfrm>
              <a:off x="5246560" y="5623560"/>
              <a:ext cx="2111727" cy="9144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p:nvPr/>
          </p:nvSpPr>
          <p:spPr>
            <a:xfrm>
              <a:off x="3118717" y="76200"/>
              <a:ext cx="2653034" cy="400110"/>
            </a:xfrm>
            <a:prstGeom prst="rect">
              <a:avLst/>
            </a:prstGeom>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2000"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Mary Had a Little Lamb</a:t>
              </a:r>
              <a:endParaRPr lang="en-US" sz="2000" b="1"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33" name="Rectangle 32"/>
            <p:cNvSpPr/>
            <p:nvPr/>
          </p:nvSpPr>
          <p:spPr>
            <a:xfrm>
              <a:off x="954012" y="45726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392537" y="45726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54012" y="201930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392537" y="201930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54012" y="360051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392537" y="360051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54012" y="516255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392537" y="516255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6581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6701" y="59055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6263" y="59055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9412" y="67627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1612" y="66675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auto">
          <a:xfrm>
            <a:off x="6654799" y="891775"/>
            <a:ext cx="946150" cy="91440"/>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3788" y="225742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0341" y="225742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0263" y="228600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1633" y="536067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2"/>
          <p:cNvSpPr>
            <a:spLocks noChangeArrowheads="1"/>
          </p:cNvSpPr>
          <p:nvPr/>
        </p:nvSpPr>
        <p:spPr bwMode="auto">
          <a:xfrm>
            <a:off x="5246560" y="5623560"/>
            <a:ext cx="2111727" cy="9144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p:nvPr/>
        </p:nvSpPr>
        <p:spPr>
          <a:xfrm>
            <a:off x="3244365" y="76200"/>
            <a:ext cx="2401748" cy="400110"/>
          </a:xfrm>
          <a:prstGeom prst="rect">
            <a:avLst/>
          </a:prstGeom>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2000"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Down By The Station</a:t>
            </a:r>
            <a:endParaRPr lang="en-US" sz="2000" b="1"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33" name="Rectangle 32"/>
          <p:cNvSpPr/>
          <p:nvPr/>
        </p:nvSpPr>
        <p:spPr>
          <a:xfrm>
            <a:off x="954012" y="45726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392537" y="45726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54012" y="201930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392537" y="201930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54012" y="360051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392537" y="360051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54012" y="516255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392537" y="516255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8891" y="59055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ectangle 2"/>
          <p:cNvSpPr>
            <a:spLocks noChangeArrowheads="1"/>
          </p:cNvSpPr>
          <p:nvPr/>
        </p:nvSpPr>
        <p:spPr bwMode="auto">
          <a:xfrm>
            <a:off x="1688850" y="891775"/>
            <a:ext cx="946150" cy="9144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2"/>
          <p:cNvSpPr>
            <a:spLocks noChangeArrowheads="1"/>
          </p:cNvSpPr>
          <p:nvPr/>
        </p:nvSpPr>
        <p:spPr bwMode="auto">
          <a:xfrm>
            <a:off x="4995636" y="891775"/>
            <a:ext cx="946150" cy="91440"/>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9913" y="221932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0775" y="228814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Rectangle 2"/>
          <p:cNvSpPr>
            <a:spLocks noChangeArrowheads="1"/>
          </p:cNvSpPr>
          <p:nvPr/>
        </p:nvSpPr>
        <p:spPr bwMode="auto">
          <a:xfrm>
            <a:off x="6705600" y="2558650"/>
            <a:ext cx="946150" cy="9144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730" y="225742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ectangle 2"/>
          <p:cNvSpPr>
            <a:spLocks noChangeArrowheads="1"/>
          </p:cNvSpPr>
          <p:nvPr/>
        </p:nvSpPr>
        <p:spPr bwMode="auto">
          <a:xfrm>
            <a:off x="5173689" y="2558650"/>
            <a:ext cx="946150" cy="9144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6701" y="373380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6263" y="373380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9412" y="381952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1612" y="381000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Rectangle 2"/>
          <p:cNvSpPr>
            <a:spLocks noChangeArrowheads="1"/>
          </p:cNvSpPr>
          <p:nvPr/>
        </p:nvSpPr>
        <p:spPr bwMode="auto">
          <a:xfrm>
            <a:off x="6654799" y="4035025"/>
            <a:ext cx="946150" cy="91440"/>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8891" y="373380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Rectangle 2"/>
          <p:cNvSpPr>
            <a:spLocks noChangeArrowheads="1"/>
          </p:cNvSpPr>
          <p:nvPr/>
        </p:nvSpPr>
        <p:spPr bwMode="auto">
          <a:xfrm>
            <a:off x="1688850" y="4035025"/>
            <a:ext cx="946150" cy="9144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Rectangle 2"/>
          <p:cNvSpPr>
            <a:spLocks noChangeArrowheads="1"/>
          </p:cNvSpPr>
          <p:nvPr/>
        </p:nvSpPr>
        <p:spPr bwMode="auto">
          <a:xfrm>
            <a:off x="4995636" y="4035025"/>
            <a:ext cx="946150" cy="91440"/>
          </a:xfrm>
          <a:prstGeom prst="rect">
            <a:avLst/>
          </a:prstGeom>
          <a:solidFill>
            <a:schemeClr val="accent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7" name="Picture 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3788" y="538159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0341" y="538159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0263" y="541017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9913" y="534349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097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28738"/>
            <a:ext cx="1819275"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628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7026" y="76200"/>
            <a:ext cx="1956433" cy="400110"/>
          </a:xfrm>
          <a:prstGeom prst="rect">
            <a:avLst/>
          </a:prstGeom>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2000"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Cobbler, Cobbler</a:t>
            </a:r>
            <a:endParaRPr lang="en-US" sz="2000" b="1"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533400"/>
            <a:ext cx="49504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54012" y="47631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392537" y="47631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54012" y="203835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2537" y="203835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54012" y="361956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92537" y="361956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54012" y="520065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392537" y="520065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625" y="533400"/>
            <a:ext cx="49504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0955" y="59055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4973" y="59055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533400"/>
            <a:ext cx="49504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7825" y="533400"/>
            <a:ext cx="49504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0173" y="59055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2"/>
          <p:cNvSpPr>
            <a:spLocks noChangeArrowheads="1"/>
          </p:cNvSpPr>
          <p:nvPr/>
        </p:nvSpPr>
        <p:spPr bwMode="auto">
          <a:xfrm>
            <a:off x="6724197" y="838200"/>
            <a:ext cx="946150" cy="91440"/>
          </a:xfrm>
          <a:prstGeom prst="rect">
            <a:avLst/>
          </a:prstGeom>
          <a:solidFill>
            <a:srgbClr val="7030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9" y="2257395"/>
            <a:ext cx="49504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624" y="2257395"/>
            <a:ext cx="49504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0954" y="231454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4972" y="231454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199" y="2257395"/>
            <a:ext cx="49504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7824" y="2257395"/>
            <a:ext cx="49504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0172" y="231454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
          <p:cNvSpPr>
            <a:spLocks noChangeArrowheads="1"/>
          </p:cNvSpPr>
          <p:nvPr/>
        </p:nvSpPr>
        <p:spPr bwMode="auto">
          <a:xfrm>
            <a:off x="6724196" y="2562195"/>
            <a:ext cx="946150" cy="91440"/>
          </a:xfrm>
          <a:prstGeom prst="rect">
            <a:avLst/>
          </a:prstGeom>
          <a:solidFill>
            <a:srgbClr val="7030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 name="Picture 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3838605"/>
            <a:ext cx="49504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625" y="3838605"/>
            <a:ext cx="49504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0955" y="389575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4973" y="389575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3838605"/>
            <a:ext cx="49504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7825" y="3838605"/>
            <a:ext cx="49504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1256" y="389575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2"/>
          <p:cNvSpPr>
            <a:spLocks noChangeArrowheads="1"/>
          </p:cNvSpPr>
          <p:nvPr/>
        </p:nvSpPr>
        <p:spPr bwMode="auto">
          <a:xfrm>
            <a:off x="6781215" y="4196980"/>
            <a:ext cx="946150" cy="9144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9" name="Picture 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365" y="5419695"/>
            <a:ext cx="49504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6477" y="548637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6701" y="547684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7026" y="548637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139" y="5476815"/>
            <a:ext cx="49504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0251" y="554349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0239" y="5486370"/>
            <a:ext cx="49504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ectangle 2"/>
          <p:cNvSpPr>
            <a:spLocks noChangeArrowheads="1"/>
          </p:cNvSpPr>
          <p:nvPr/>
        </p:nvSpPr>
        <p:spPr bwMode="auto">
          <a:xfrm>
            <a:off x="6724197" y="5791200"/>
            <a:ext cx="946150" cy="91440"/>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Tree>
    <p:extLst>
      <p:ext uri="{BB962C8B-B14F-4D97-AF65-F5344CB8AC3E}">
        <p14:creationId xmlns:p14="http://schemas.microsoft.com/office/powerpoint/2010/main" val="2997877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4012" y="47631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392537" y="47631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54012" y="203835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392537" y="203835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54012" y="361956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2537" y="3619560"/>
            <a:ext cx="3429000" cy="1581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47022" y="47655"/>
            <a:ext cx="671979" cy="400110"/>
          </a:xfrm>
          <a:prstGeom prst="rect">
            <a:avLst/>
          </a:prstGeom>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2000"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Juba</a:t>
            </a:r>
            <a:endParaRPr lang="en-US" sz="2000" b="1"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5044" y="69535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69535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8987" y="609600"/>
            <a:ext cx="49504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8137" y="609600"/>
            <a:ext cx="49504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7228" y="64770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2"/>
          <p:cNvSpPr>
            <a:spLocks noChangeArrowheads="1"/>
          </p:cNvSpPr>
          <p:nvPr/>
        </p:nvSpPr>
        <p:spPr bwMode="auto">
          <a:xfrm>
            <a:off x="6661252" y="950595"/>
            <a:ext cx="946150" cy="91440"/>
          </a:xfrm>
          <a:prstGeom prst="rect">
            <a:avLst/>
          </a:prstGeom>
          <a:solidFill>
            <a:srgbClr val="7030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69535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9001" y="69535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9635" y="-207615"/>
            <a:ext cx="844089" cy="25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5044" y="230511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30511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8987" y="2219355"/>
            <a:ext cx="49504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8137" y="2219355"/>
            <a:ext cx="49504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7228" y="225745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
          <p:cNvSpPr>
            <a:spLocks noChangeArrowheads="1"/>
          </p:cNvSpPr>
          <p:nvPr/>
        </p:nvSpPr>
        <p:spPr bwMode="auto">
          <a:xfrm>
            <a:off x="6661252" y="2560350"/>
            <a:ext cx="946150" cy="91440"/>
          </a:xfrm>
          <a:prstGeom prst="rect">
            <a:avLst/>
          </a:prstGeom>
          <a:solidFill>
            <a:srgbClr val="7030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30511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9001" y="230511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2957" y="3838605"/>
            <a:ext cx="49504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107" y="3838605"/>
            <a:ext cx="49504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848" y="396240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0004" y="3962400"/>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983" y="383860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9001" y="383860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2021" y="3838605"/>
            <a:ext cx="384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2"/>
          <p:cNvSpPr>
            <a:spLocks noChangeArrowheads="1"/>
          </p:cNvSpPr>
          <p:nvPr/>
        </p:nvSpPr>
        <p:spPr bwMode="auto">
          <a:xfrm>
            <a:off x="6651980" y="4139830"/>
            <a:ext cx="946150" cy="9144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1641" y="3505230"/>
            <a:ext cx="60007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315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forget your recorder at home</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sz="2800" dirty="0" smtClean="0"/>
              <a:t>Take a recorder from the “School Recorders” </a:t>
            </a:r>
            <a:r>
              <a:rPr lang="en-US" sz="2800" dirty="0" smtClean="0"/>
              <a:t>box</a:t>
            </a:r>
          </a:p>
          <a:p>
            <a:pPr marL="0" indent="0">
              <a:buNone/>
            </a:pPr>
            <a:endParaRPr lang="en-US" sz="2800" dirty="0" smtClean="0"/>
          </a:p>
          <a:p>
            <a:r>
              <a:rPr lang="en-US" sz="2800" dirty="0" smtClean="0"/>
              <a:t>When </a:t>
            </a:r>
            <a:r>
              <a:rPr lang="en-US" sz="2800" dirty="0" smtClean="0"/>
              <a:t>we are done with class, spray the </a:t>
            </a:r>
            <a:r>
              <a:rPr lang="en-US" sz="2800" dirty="0" smtClean="0"/>
              <a:t/>
            </a:r>
            <a:br>
              <a:rPr lang="en-US" sz="2800" dirty="0" smtClean="0"/>
            </a:br>
            <a:r>
              <a:rPr lang="en-US" sz="2800" dirty="0" smtClean="0"/>
              <a:t>mouthpiece </a:t>
            </a:r>
            <a:r>
              <a:rPr lang="en-US" sz="2800" dirty="0" smtClean="0"/>
              <a:t>from a couple of inches away so </a:t>
            </a:r>
            <a:r>
              <a:rPr lang="en-US" sz="2800" dirty="0"/>
              <a:t/>
            </a:r>
            <a:br>
              <a:rPr lang="en-US" sz="2800" dirty="0"/>
            </a:br>
            <a:r>
              <a:rPr lang="en-US" sz="2800" dirty="0" smtClean="0"/>
              <a:t>the </a:t>
            </a:r>
            <a:r>
              <a:rPr lang="en-US" sz="2800" dirty="0" smtClean="0"/>
              <a:t>mist covers the area in or near your mouth</a:t>
            </a:r>
          </a:p>
          <a:p>
            <a:pPr marL="0" indent="0">
              <a:buNone/>
            </a:pPr>
            <a:endParaRPr lang="en-US" sz="2800" dirty="0" smtClean="0"/>
          </a:p>
          <a:p>
            <a:r>
              <a:rPr lang="en-US" sz="2800" dirty="0" smtClean="0"/>
              <a:t>Place </a:t>
            </a:r>
            <a:r>
              <a:rPr lang="en-US" sz="2800" dirty="0" smtClean="0"/>
              <a:t>the recorder gently in the “Used Today” </a:t>
            </a:r>
            <a:r>
              <a:rPr lang="en-US" sz="2800" dirty="0" smtClean="0"/>
              <a:t>box</a:t>
            </a:r>
            <a:br>
              <a:rPr lang="en-US" sz="2800" dirty="0" smtClean="0"/>
            </a:br>
            <a:endParaRPr lang="en-US" sz="2800" dirty="0" smtClean="0"/>
          </a:p>
          <a:p>
            <a:r>
              <a:rPr lang="en-US" sz="2800" dirty="0" smtClean="0"/>
              <a:t>Mistakes are a part of learning. If you need to use a school recorder more than twice, you are not learning, you are in the habit of being irresponsible and you need to make a new habit!</a:t>
            </a:r>
          </a:p>
          <a:p>
            <a:endParaRPr lang="en-US" sz="28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045" r="16441"/>
          <a:stretch/>
        </p:blipFill>
        <p:spPr bwMode="auto">
          <a:xfrm>
            <a:off x="7162800" y="2125362"/>
            <a:ext cx="116153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7762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76200"/>
            <a:ext cx="5410200" cy="712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823" y="1238250"/>
            <a:ext cx="35242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495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4495800" cy="5324535"/>
          </a:xfrm>
          <a:prstGeom prst="rect">
            <a:avLst/>
          </a:prstGeom>
        </p:spPr>
        <p:txBody>
          <a:bodyPr wrap="square">
            <a:spAutoFit/>
          </a:bodyPr>
          <a:lstStyle/>
          <a:p>
            <a:r>
              <a:rPr lang="en-US" sz="2000" b="1" dirty="0" smtClean="0"/>
              <a:t>Chorus:</a:t>
            </a:r>
          </a:p>
          <a:p>
            <a:r>
              <a:rPr lang="en-US" sz="2000" b="1" dirty="0" smtClean="0">
                <a:solidFill>
                  <a:schemeClr val="accent6">
                    <a:lumMod val="75000"/>
                  </a:schemeClr>
                </a:solidFill>
              </a:rPr>
              <a:t>A        B</a:t>
            </a:r>
          </a:p>
          <a:p>
            <a:r>
              <a:rPr lang="en-US" sz="2000" dirty="0" smtClean="0">
                <a:solidFill>
                  <a:schemeClr val="accent6">
                    <a:lumMod val="75000"/>
                  </a:schemeClr>
                </a:solidFill>
              </a:rPr>
              <a:t>Good times,</a:t>
            </a:r>
          </a:p>
          <a:p>
            <a:r>
              <a:rPr lang="en-US" sz="2000" b="1" dirty="0" smtClean="0">
                <a:solidFill>
                  <a:schemeClr val="accent4">
                    <a:lumMod val="75000"/>
                  </a:schemeClr>
                </a:solidFill>
              </a:rPr>
              <a:t>A        </a:t>
            </a:r>
            <a:r>
              <a:rPr lang="en-US" sz="2000" b="1" dirty="0" err="1" smtClean="0">
                <a:solidFill>
                  <a:schemeClr val="accent4">
                    <a:lumMod val="75000"/>
                  </a:schemeClr>
                </a:solidFill>
              </a:rPr>
              <a:t>A</a:t>
            </a:r>
            <a:r>
              <a:rPr lang="en-US" sz="2000" b="1" dirty="0" smtClean="0">
                <a:solidFill>
                  <a:schemeClr val="accent4">
                    <a:lumMod val="75000"/>
                  </a:schemeClr>
                </a:solidFill>
              </a:rPr>
              <a:t>    </a:t>
            </a:r>
            <a:r>
              <a:rPr lang="en-US" sz="2000" b="1" dirty="0" err="1" smtClean="0">
                <a:solidFill>
                  <a:schemeClr val="accent4">
                    <a:lumMod val="75000"/>
                  </a:schemeClr>
                </a:solidFill>
              </a:rPr>
              <a:t>A</a:t>
            </a:r>
            <a:r>
              <a:rPr lang="en-US" sz="2000" b="1" dirty="0" smtClean="0">
                <a:solidFill>
                  <a:schemeClr val="accent4">
                    <a:lumMod val="75000"/>
                  </a:schemeClr>
                </a:solidFill>
              </a:rPr>
              <a:t>     </a:t>
            </a:r>
            <a:r>
              <a:rPr lang="en-US" sz="2000" b="1" dirty="0" err="1" smtClean="0">
                <a:solidFill>
                  <a:schemeClr val="accent4">
                    <a:lumMod val="75000"/>
                  </a:schemeClr>
                </a:solidFill>
              </a:rPr>
              <a:t>A</a:t>
            </a:r>
            <a:r>
              <a:rPr lang="en-US" sz="2000" b="1" dirty="0" smtClean="0">
                <a:solidFill>
                  <a:schemeClr val="accent4">
                    <a:lumMod val="75000"/>
                  </a:schemeClr>
                </a:solidFill>
              </a:rPr>
              <a:t>       B</a:t>
            </a:r>
            <a:endParaRPr lang="en-US" sz="2000" b="1" dirty="0">
              <a:solidFill>
                <a:schemeClr val="accent4">
                  <a:lumMod val="75000"/>
                </a:schemeClr>
              </a:solidFill>
            </a:endParaRPr>
          </a:p>
          <a:p>
            <a:r>
              <a:rPr lang="en-US" sz="2000" dirty="0" smtClean="0">
                <a:solidFill>
                  <a:schemeClr val="accent4">
                    <a:lumMod val="75000"/>
                  </a:schemeClr>
                </a:solidFill>
              </a:rPr>
              <a:t>these </a:t>
            </a:r>
            <a:r>
              <a:rPr lang="en-US" sz="2000" dirty="0">
                <a:solidFill>
                  <a:schemeClr val="accent4">
                    <a:lumMod val="75000"/>
                  </a:schemeClr>
                </a:solidFill>
              </a:rPr>
              <a:t>are the good times </a:t>
            </a:r>
            <a:endParaRPr lang="en-US" sz="2000" dirty="0" smtClean="0">
              <a:solidFill>
                <a:schemeClr val="accent4">
                  <a:lumMod val="75000"/>
                </a:schemeClr>
              </a:solidFill>
            </a:endParaRPr>
          </a:p>
          <a:p>
            <a:r>
              <a:rPr lang="en-US" sz="2000" b="1" dirty="0" smtClean="0">
                <a:solidFill>
                  <a:schemeClr val="accent1"/>
                </a:solidFill>
              </a:rPr>
              <a:t>A         </a:t>
            </a:r>
            <a:r>
              <a:rPr lang="en-US" sz="2000" b="1" dirty="0" err="1" smtClean="0">
                <a:solidFill>
                  <a:schemeClr val="accent1"/>
                </a:solidFill>
              </a:rPr>
              <a:t>A</a:t>
            </a:r>
            <a:r>
              <a:rPr lang="en-US" sz="2000" b="1" dirty="0" smtClean="0">
                <a:solidFill>
                  <a:schemeClr val="accent1"/>
                </a:solidFill>
              </a:rPr>
              <a:t>      </a:t>
            </a:r>
            <a:r>
              <a:rPr lang="en-US" sz="2000" b="1" dirty="0" err="1" smtClean="0">
                <a:solidFill>
                  <a:schemeClr val="accent1"/>
                </a:solidFill>
              </a:rPr>
              <a:t>A</a:t>
            </a:r>
            <a:r>
              <a:rPr lang="en-US" sz="2000" b="1" dirty="0" smtClean="0">
                <a:solidFill>
                  <a:schemeClr val="accent1"/>
                </a:solidFill>
              </a:rPr>
              <a:t>       </a:t>
            </a:r>
            <a:r>
              <a:rPr lang="en-US" sz="2000" b="1" dirty="0" err="1" smtClean="0">
                <a:solidFill>
                  <a:schemeClr val="accent1"/>
                </a:solidFill>
              </a:rPr>
              <a:t>A</a:t>
            </a:r>
            <a:r>
              <a:rPr lang="en-US" sz="2000" b="1" dirty="0" smtClean="0">
                <a:solidFill>
                  <a:schemeClr val="accent1"/>
                </a:solidFill>
              </a:rPr>
              <a:t>   B</a:t>
            </a:r>
            <a:endParaRPr lang="en-US" sz="2000" b="1" dirty="0">
              <a:solidFill>
                <a:schemeClr val="accent1"/>
              </a:solidFill>
            </a:endParaRPr>
          </a:p>
          <a:p>
            <a:r>
              <a:rPr lang="en-US" sz="2000" dirty="0" smtClean="0">
                <a:solidFill>
                  <a:schemeClr val="accent1"/>
                </a:solidFill>
              </a:rPr>
              <a:t>Leave </a:t>
            </a:r>
            <a:r>
              <a:rPr lang="en-US" sz="2000" dirty="0">
                <a:solidFill>
                  <a:schemeClr val="accent1"/>
                </a:solidFill>
              </a:rPr>
              <a:t>your cares </a:t>
            </a:r>
            <a:r>
              <a:rPr lang="en-US" sz="2000" dirty="0" smtClean="0">
                <a:solidFill>
                  <a:schemeClr val="accent1"/>
                </a:solidFill>
              </a:rPr>
              <a:t>behind</a:t>
            </a:r>
          </a:p>
          <a:p>
            <a:r>
              <a:rPr lang="en-US" sz="2000" b="1" dirty="0" smtClean="0">
                <a:solidFill>
                  <a:srgbClr val="00B050"/>
                </a:solidFill>
              </a:rPr>
              <a:t>A        </a:t>
            </a:r>
            <a:r>
              <a:rPr lang="en-US" sz="2000" b="1" dirty="0" err="1" smtClean="0">
                <a:solidFill>
                  <a:srgbClr val="00B050"/>
                </a:solidFill>
              </a:rPr>
              <a:t>A</a:t>
            </a:r>
            <a:r>
              <a:rPr lang="en-US" sz="2000" b="1" dirty="0" smtClean="0">
                <a:solidFill>
                  <a:srgbClr val="00B050"/>
                </a:solidFill>
              </a:rPr>
              <a:t>    </a:t>
            </a:r>
            <a:r>
              <a:rPr lang="en-US" sz="2000" b="1" dirty="0" err="1" smtClean="0">
                <a:solidFill>
                  <a:srgbClr val="00B050"/>
                </a:solidFill>
              </a:rPr>
              <a:t>A</a:t>
            </a:r>
            <a:r>
              <a:rPr lang="en-US" sz="2000" b="1" dirty="0" smtClean="0">
                <a:solidFill>
                  <a:srgbClr val="00B050"/>
                </a:solidFill>
              </a:rPr>
              <a:t>     </a:t>
            </a:r>
            <a:r>
              <a:rPr lang="en-US" sz="2000" b="1" dirty="0" err="1" smtClean="0">
                <a:solidFill>
                  <a:srgbClr val="00B050"/>
                </a:solidFill>
              </a:rPr>
              <a:t>A</a:t>
            </a:r>
            <a:r>
              <a:rPr lang="en-US" sz="2000" b="1" dirty="0" smtClean="0">
                <a:solidFill>
                  <a:srgbClr val="00B050"/>
                </a:solidFill>
              </a:rPr>
              <a:t>       B</a:t>
            </a:r>
            <a:endParaRPr lang="en-US" sz="2000" b="1" dirty="0">
              <a:solidFill>
                <a:srgbClr val="00B050"/>
              </a:solidFill>
            </a:endParaRPr>
          </a:p>
          <a:p>
            <a:r>
              <a:rPr lang="en-US" sz="2000" dirty="0" smtClean="0">
                <a:solidFill>
                  <a:srgbClr val="00B050"/>
                </a:solidFill>
              </a:rPr>
              <a:t>these </a:t>
            </a:r>
            <a:r>
              <a:rPr lang="en-US" sz="2000" dirty="0">
                <a:solidFill>
                  <a:srgbClr val="00B050"/>
                </a:solidFill>
              </a:rPr>
              <a:t>are the good times</a:t>
            </a:r>
            <a:r>
              <a:rPr lang="en-US" sz="2000" dirty="0"/>
              <a:t> </a:t>
            </a:r>
            <a:br>
              <a:rPr lang="en-US" sz="2000" dirty="0"/>
            </a:br>
            <a:r>
              <a:rPr lang="en-US" sz="2000" dirty="0" smtClean="0"/>
              <a:t>                              </a:t>
            </a:r>
            <a:r>
              <a:rPr lang="en-US" sz="2000" b="1" dirty="0" smtClean="0">
                <a:solidFill>
                  <a:schemeClr val="accent6">
                    <a:lumMod val="75000"/>
                  </a:schemeClr>
                </a:solidFill>
              </a:rPr>
              <a:t>A       B        </a:t>
            </a:r>
            <a:endParaRPr lang="en-US" sz="2000" b="1" dirty="0">
              <a:solidFill>
                <a:schemeClr val="accent6">
                  <a:lumMod val="75000"/>
                </a:schemeClr>
              </a:solidFill>
            </a:endParaRPr>
          </a:p>
          <a:p>
            <a:r>
              <a:rPr lang="en-US" sz="2000" i="1" dirty="0" smtClean="0">
                <a:solidFill>
                  <a:schemeClr val="accent6">
                    <a:lumMod val="75000"/>
                  </a:schemeClr>
                </a:solidFill>
              </a:rPr>
              <a:t>REST REST REST </a:t>
            </a:r>
            <a:r>
              <a:rPr lang="en-US" sz="2000" dirty="0" smtClean="0">
                <a:solidFill>
                  <a:schemeClr val="accent6">
                    <a:lumMod val="75000"/>
                  </a:schemeClr>
                </a:solidFill>
              </a:rPr>
              <a:t>Good </a:t>
            </a:r>
            <a:r>
              <a:rPr lang="en-US" sz="2000" dirty="0">
                <a:solidFill>
                  <a:schemeClr val="accent6">
                    <a:lumMod val="75000"/>
                  </a:schemeClr>
                </a:solidFill>
              </a:rPr>
              <a:t>times, </a:t>
            </a:r>
          </a:p>
          <a:p>
            <a:r>
              <a:rPr lang="en-US" sz="2000" b="1" dirty="0" smtClean="0">
                <a:solidFill>
                  <a:schemeClr val="accent4">
                    <a:lumMod val="75000"/>
                  </a:schemeClr>
                </a:solidFill>
              </a:rPr>
              <a:t>A         </a:t>
            </a:r>
            <a:r>
              <a:rPr lang="en-US" sz="2000" b="1" dirty="0" err="1" smtClean="0">
                <a:solidFill>
                  <a:schemeClr val="accent4">
                    <a:lumMod val="75000"/>
                  </a:schemeClr>
                </a:solidFill>
              </a:rPr>
              <a:t>A</a:t>
            </a:r>
            <a:r>
              <a:rPr lang="en-US" sz="2000" b="1" dirty="0" smtClean="0">
                <a:solidFill>
                  <a:schemeClr val="accent4">
                    <a:lumMod val="75000"/>
                  </a:schemeClr>
                </a:solidFill>
              </a:rPr>
              <a:t>    </a:t>
            </a:r>
            <a:r>
              <a:rPr lang="en-US" sz="2000" b="1" dirty="0" err="1" smtClean="0">
                <a:solidFill>
                  <a:schemeClr val="accent4">
                    <a:lumMod val="75000"/>
                  </a:schemeClr>
                </a:solidFill>
              </a:rPr>
              <a:t>A</a:t>
            </a:r>
            <a:r>
              <a:rPr lang="en-US" sz="2000" b="1" dirty="0" smtClean="0">
                <a:solidFill>
                  <a:schemeClr val="accent4">
                    <a:lumMod val="75000"/>
                  </a:schemeClr>
                </a:solidFill>
              </a:rPr>
              <a:t>    </a:t>
            </a:r>
            <a:r>
              <a:rPr lang="en-US" sz="2000" b="1" dirty="0" err="1" smtClean="0">
                <a:solidFill>
                  <a:schemeClr val="accent4">
                    <a:lumMod val="75000"/>
                  </a:schemeClr>
                </a:solidFill>
              </a:rPr>
              <a:t>A</a:t>
            </a:r>
            <a:r>
              <a:rPr lang="en-US" sz="2000" b="1" dirty="0" smtClean="0">
                <a:solidFill>
                  <a:schemeClr val="accent4">
                    <a:lumMod val="75000"/>
                  </a:schemeClr>
                </a:solidFill>
              </a:rPr>
              <a:t>       B</a:t>
            </a:r>
            <a:endParaRPr lang="en-US" sz="2000" b="1" dirty="0">
              <a:solidFill>
                <a:schemeClr val="accent4">
                  <a:lumMod val="75000"/>
                </a:schemeClr>
              </a:solidFill>
            </a:endParaRPr>
          </a:p>
          <a:p>
            <a:r>
              <a:rPr lang="en-US" sz="2000" dirty="0">
                <a:solidFill>
                  <a:schemeClr val="accent4">
                    <a:lumMod val="75000"/>
                  </a:schemeClr>
                </a:solidFill>
              </a:rPr>
              <a:t>these are the good times </a:t>
            </a:r>
          </a:p>
          <a:p>
            <a:r>
              <a:rPr lang="en-US" sz="2000" b="1" dirty="0" smtClean="0">
                <a:solidFill>
                  <a:schemeClr val="accent1"/>
                </a:solidFill>
              </a:rPr>
              <a:t>A     </a:t>
            </a:r>
            <a:r>
              <a:rPr lang="en-US" sz="2000" b="1" dirty="0" err="1" smtClean="0">
                <a:solidFill>
                  <a:schemeClr val="accent1"/>
                </a:solidFill>
              </a:rPr>
              <a:t>A</a:t>
            </a:r>
            <a:r>
              <a:rPr lang="en-US" sz="2000" b="1" dirty="0" smtClean="0">
                <a:solidFill>
                  <a:schemeClr val="accent1"/>
                </a:solidFill>
              </a:rPr>
              <a:t>      </a:t>
            </a:r>
            <a:r>
              <a:rPr lang="en-US" sz="2000" b="1" dirty="0" err="1" smtClean="0">
                <a:solidFill>
                  <a:schemeClr val="accent1"/>
                </a:solidFill>
              </a:rPr>
              <a:t>A</a:t>
            </a:r>
            <a:r>
              <a:rPr lang="en-US" sz="2000" b="1" dirty="0" smtClean="0">
                <a:solidFill>
                  <a:schemeClr val="accent1"/>
                </a:solidFill>
              </a:rPr>
              <a:t>       </a:t>
            </a:r>
            <a:r>
              <a:rPr lang="en-US" sz="2000" b="1" dirty="0" err="1" smtClean="0">
                <a:solidFill>
                  <a:schemeClr val="accent1"/>
                </a:solidFill>
              </a:rPr>
              <a:t>A</a:t>
            </a:r>
            <a:r>
              <a:rPr lang="en-US" sz="2000" b="1" dirty="0" smtClean="0">
                <a:solidFill>
                  <a:schemeClr val="accent1"/>
                </a:solidFill>
              </a:rPr>
              <a:t>   B</a:t>
            </a:r>
            <a:endParaRPr lang="en-US" sz="2000" b="1" dirty="0">
              <a:solidFill>
                <a:schemeClr val="accent1"/>
              </a:solidFill>
            </a:endParaRPr>
          </a:p>
          <a:p>
            <a:r>
              <a:rPr lang="en-US" sz="2000" dirty="0" smtClean="0">
                <a:solidFill>
                  <a:schemeClr val="accent1"/>
                </a:solidFill>
              </a:rPr>
              <a:t>Our </a:t>
            </a:r>
            <a:r>
              <a:rPr lang="en-US" sz="2000" dirty="0">
                <a:solidFill>
                  <a:schemeClr val="accent1"/>
                </a:solidFill>
              </a:rPr>
              <a:t>new state of </a:t>
            </a:r>
            <a:r>
              <a:rPr lang="en-US" sz="2000" dirty="0" smtClean="0">
                <a:solidFill>
                  <a:schemeClr val="accent1"/>
                </a:solidFill>
              </a:rPr>
              <a:t>mind</a:t>
            </a:r>
          </a:p>
          <a:p>
            <a:r>
              <a:rPr lang="en-US" sz="2000" b="1" dirty="0" smtClean="0">
                <a:solidFill>
                  <a:srgbClr val="00B050"/>
                </a:solidFill>
              </a:rPr>
              <a:t>A        </a:t>
            </a:r>
            <a:r>
              <a:rPr lang="en-US" sz="2000" b="1" dirty="0" err="1" smtClean="0">
                <a:solidFill>
                  <a:srgbClr val="00B050"/>
                </a:solidFill>
              </a:rPr>
              <a:t>A</a:t>
            </a:r>
            <a:r>
              <a:rPr lang="en-US" sz="2000" b="1" dirty="0" smtClean="0">
                <a:solidFill>
                  <a:srgbClr val="00B050"/>
                </a:solidFill>
              </a:rPr>
              <a:t>    </a:t>
            </a:r>
            <a:r>
              <a:rPr lang="en-US" sz="2000" b="1" dirty="0" err="1" smtClean="0">
                <a:solidFill>
                  <a:srgbClr val="00B050"/>
                </a:solidFill>
              </a:rPr>
              <a:t>A</a:t>
            </a:r>
            <a:r>
              <a:rPr lang="en-US" sz="2000" b="1" dirty="0" smtClean="0">
                <a:solidFill>
                  <a:srgbClr val="00B050"/>
                </a:solidFill>
              </a:rPr>
              <a:t>     </a:t>
            </a:r>
            <a:r>
              <a:rPr lang="en-US" sz="2000" b="1" dirty="0" err="1" smtClean="0">
                <a:solidFill>
                  <a:srgbClr val="00B050"/>
                </a:solidFill>
              </a:rPr>
              <a:t>A</a:t>
            </a:r>
            <a:r>
              <a:rPr lang="en-US" sz="2000" b="1" dirty="0" smtClean="0">
                <a:solidFill>
                  <a:srgbClr val="00B050"/>
                </a:solidFill>
              </a:rPr>
              <a:t>       B</a:t>
            </a:r>
            <a:endParaRPr lang="en-US" sz="2000" b="1" dirty="0">
              <a:solidFill>
                <a:srgbClr val="00B050"/>
              </a:solidFill>
            </a:endParaRPr>
          </a:p>
          <a:p>
            <a:r>
              <a:rPr lang="en-US" sz="2000" dirty="0">
                <a:solidFill>
                  <a:srgbClr val="00B050"/>
                </a:solidFill>
              </a:rPr>
              <a:t>these are the good times</a:t>
            </a:r>
            <a:r>
              <a:rPr lang="en-US" sz="2000" dirty="0"/>
              <a:t> </a:t>
            </a:r>
            <a:endParaRPr lang="en-US" sz="2000" dirty="0" smtClean="0"/>
          </a:p>
        </p:txBody>
      </p:sp>
      <p:sp>
        <p:nvSpPr>
          <p:cNvPr id="3" name="Rectangle 2"/>
          <p:cNvSpPr/>
          <p:nvPr/>
        </p:nvSpPr>
        <p:spPr>
          <a:xfrm>
            <a:off x="3733800" y="0"/>
            <a:ext cx="5257800" cy="6724918"/>
          </a:xfrm>
          <a:prstGeom prst="rect">
            <a:avLst/>
          </a:prstGeom>
        </p:spPr>
        <p:txBody>
          <a:bodyPr wrap="square">
            <a:spAutoFit/>
          </a:bodyPr>
          <a:lstStyle/>
          <a:p>
            <a:r>
              <a:rPr lang="en-US" b="1" dirty="0"/>
              <a:t>Verses 1 :</a:t>
            </a:r>
          </a:p>
          <a:p>
            <a:r>
              <a:rPr lang="en-US" b="1" dirty="0" smtClean="0">
                <a:solidFill>
                  <a:srgbClr val="FF0000"/>
                </a:solidFill>
              </a:rPr>
              <a:t>8 Beats of an </a:t>
            </a:r>
            <a:r>
              <a:rPr lang="en-US" b="1" i="1" dirty="0" smtClean="0">
                <a:solidFill>
                  <a:srgbClr val="FF0000"/>
                </a:solidFill>
              </a:rPr>
              <a:t>improvised call:</a:t>
            </a:r>
            <a:r>
              <a:rPr lang="en-US" dirty="0" smtClean="0">
                <a:solidFill>
                  <a:srgbClr val="FF0000"/>
                </a:solidFill>
              </a:rPr>
              <a:t/>
            </a:r>
            <a:br>
              <a:rPr lang="en-US" dirty="0" smtClean="0">
                <a:solidFill>
                  <a:srgbClr val="FF0000"/>
                </a:solidFill>
              </a:rPr>
            </a:br>
            <a:r>
              <a:rPr lang="en-US" dirty="0" smtClean="0">
                <a:solidFill>
                  <a:srgbClr val="FF0000"/>
                </a:solidFill>
              </a:rPr>
              <a:t>1. Happy </a:t>
            </a:r>
            <a:r>
              <a:rPr lang="en-US" dirty="0">
                <a:solidFill>
                  <a:srgbClr val="FF0000"/>
                </a:solidFill>
              </a:rPr>
              <a:t>days are here again </a:t>
            </a:r>
            <a:r>
              <a:rPr lang="en-US" dirty="0"/>
              <a:t/>
            </a:r>
            <a:br>
              <a:rPr lang="en-US" dirty="0"/>
            </a:br>
            <a:r>
              <a:rPr lang="en-US" b="1" dirty="0">
                <a:solidFill>
                  <a:schemeClr val="accent5"/>
                </a:solidFill>
              </a:rPr>
              <a:t>8 Beats of an </a:t>
            </a:r>
            <a:r>
              <a:rPr lang="en-US" b="1" i="1" dirty="0">
                <a:solidFill>
                  <a:schemeClr val="accent5"/>
                </a:solidFill>
              </a:rPr>
              <a:t>all group response: G A </a:t>
            </a:r>
            <a:r>
              <a:rPr lang="en-US" b="1" i="1" dirty="0" smtClean="0">
                <a:solidFill>
                  <a:schemeClr val="accent5"/>
                </a:solidFill>
              </a:rPr>
              <a:t>A— </a:t>
            </a:r>
            <a:r>
              <a:rPr lang="en-US" b="1" i="1" dirty="0">
                <a:solidFill>
                  <a:schemeClr val="accent5"/>
                </a:solidFill>
              </a:rPr>
              <a:t>G A </a:t>
            </a:r>
            <a:r>
              <a:rPr lang="en-US" b="1" i="1" dirty="0" smtClean="0">
                <a:solidFill>
                  <a:schemeClr val="accent5"/>
                </a:solidFill>
              </a:rPr>
              <a:t>A—</a:t>
            </a:r>
          </a:p>
          <a:p>
            <a:r>
              <a:rPr lang="en-US" dirty="0" smtClean="0">
                <a:solidFill>
                  <a:schemeClr val="accent5">
                    <a:lumMod val="75000"/>
                  </a:schemeClr>
                </a:solidFill>
              </a:rPr>
              <a:t>The </a:t>
            </a:r>
            <a:r>
              <a:rPr lang="en-US" dirty="0">
                <a:solidFill>
                  <a:schemeClr val="accent5">
                    <a:lumMod val="75000"/>
                  </a:schemeClr>
                </a:solidFill>
              </a:rPr>
              <a:t>time is right for </a:t>
            </a:r>
            <a:r>
              <a:rPr lang="en-US" dirty="0" err="1">
                <a:solidFill>
                  <a:schemeClr val="accent5">
                    <a:lumMod val="75000"/>
                  </a:schemeClr>
                </a:solidFill>
              </a:rPr>
              <a:t>makin</a:t>
            </a:r>
            <a:r>
              <a:rPr lang="en-US" dirty="0">
                <a:solidFill>
                  <a:schemeClr val="accent5">
                    <a:lumMod val="75000"/>
                  </a:schemeClr>
                </a:solidFill>
              </a:rPr>
              <a:t>' friends </a:t>
            </a:r>
            <a:endParaRPr lang="en-US" dirty="0" smtClean="0">
              <a:solidFill>
                <a:schemeClr val="accent5">
                  <a:lumMod val="75000"/>
                </a:schemeClr>
              </a:solidFill>
            </a:endParaRPr>
          </a:p>
          <a:p>
            <a:r>
              <a:rPr lang="en-US" dirty="0" smtClean="0">
                <a:solidFill>
                  <a:srgbClr val="FF0000"/>
                </a:solidFill>
              </a:rPr>
              <a:t>2. Let's </a:t>
            </a:r>
            <a:r>
              <a:rPr lang="en-US" dirty="0">
                <a:solidFill>
                  <a:srgbClr val="FF0000"/>
                </a:solidFill>
              </a:rPr>
              <a:t>get together, how 'bout a quarter to ten </a:t>
            </a:r>
            <a:r>
              <a:rPr lang="en-US" dirty="0">
                <a:solidFill>
                  <a:schemeClr val="accent5">
                    <a:lumMod val="75000"/>
                  </a:schemeClr>
                </a:solidFill>
              </a:rPr>
              <a:t/>
            </a:r>
            <a:br>
              <a:rPr lang="en-US" dirty="0">
                <a:solidFill>
                  <a:schemeClr val="accent5">
                    <a:lumMod val="75000"/>
                  </a:schemeClr>
                </a:solidFill>
              </a:rPr>
            </a:br>
            <a:r>
              <a:rPr lang="en-US" dirty="0">
                <a:solidFill>
                  <a:schemeClr val="accent5">
                    <a:lumMod val="75000"/>
                  </a:schemeClr>
                </a:solidFill>
              </a:rPr>
              <a:t>Come tomorrow, let's all do it again </a:t>
            </a:r>
            <a:endParaRPr lang="en-US" dirty="0" smtClean="0">
              <a:solidFill>
                <a:schemeClr val="accent5">
                  <a:lumMod val="75000"/>
                </a:schemeClr>
              </a:solidFill>
            </a:endParaRPr>
          </a:p>
          <a:p>
            <a:r>
              <a:rPr lang="en-US" dirty="0" smtClean="0">
                <a:solidFill>
                  <a:srgbClr val="FF0000"/>
                </a:solidFill>
              </a:rPr>
              <a:t>3. Boys </a:t>
            </a:r>
            <a:r>
              <a:rPr lang="en-US" dirty="0">
                <a:solidFill>
                  <a:srgbClr val="FF0000"/>
                </a:solidFill>
              </a:rPr>
              <a:t>will be boys, better let them have their toys </a:t>
            </a:r>
            <a:r>
              <a:rPr lang="en-US" dirty="0"/>
              <a:t/>
            </a:r>
            <a:br>
              <a:rPr lang="en-US" dirty="0"/>
            </a:br>
            <a:r>
              <a:rPr lang="en-US" dirty="0" smtClean="0">
                <a:solidFill>
                  <a:schemeClr val="accent5">
                    <a:lumMod val="75000"/>
                  </a:schemeClr>
                </a:solidFill>
              </a:rPr>
              <a:t>Girls </a:t>
            </a:r>
            <a:r>
              <a:rPr lang="en-US" dirty="0">
                <a:solidFill>
                  <a:schemeClr val="accent5">
                    <a:lumMod val="75000"/>
                  </a:schemeClr>
                </a:solidFill>
              </a:rPr>
              <a:t>will be girls, cute pony tails and </a:t>
            </a:r>
            <a:r>
              <a:rPr lang="en-US" dirty="0" smtClean="0">
                <a:solidFill>
                  <a:schemeClr val="accent5">
                    <a:lumMod val="75000"/>
                  </a:schemeClr>
                </a:solidFill>
              </a:rPr>
              <a:t>curls</a:t>
            </a:r>
          </a:p>
          <a:p>
            <a:r>
              <a:rPr lang="en-US" dirty="0" smtClean="0">
                <a:solidFill>
                  <a:srgbClr val="FF0000"/>
                </a:solidFill>
              </a:rPr>
              <a:t>4. Must put an end to this stress and strife </a:t>
            </a:r>
            <a:r>
              <a:rPr lang="en-US" dirty="0" smtClean="0">
                <a:solidFill>
                  <a:schemeClr val="accent5">
                    <a:lumMod val="75000"/>
                  </a:schemeClr>
                </a:solidFill>
              </a:rPr>
              <a:t/>
            </a:r>
            <a:br>
              <a:rPr lang="en-US" dirty="0" smtClean="0">
                <a:solidFill>
                  <a:schemeClr val="accent5">
                    <a:lumMod val="75000"/>
                  </a:schemeClr>
                </a:solidFill>
              </a:rPr>
            </a:br>
            <a:r>
              <a:rPr lang="en-US" dirty="0" smtClean="0">
                <a:solidFill>
                  <a:schemeClr val="accent5">
                    <a:lumMod val="75000"/>
                  </a:schemeClr>
                </a:solidFill>
              </a:rPr>
              <a:t>I think I want to live the sporting life </a:t>
            </a:r>
            <a:r>
              <a:rPr lang="en-US" dirty="0" smtClean="0"/>
              <a:t/>
            </a:r>
            <a:br>
              <a:rPr lang="en-US" dirty="0" smtClean="0"/>
            </a:br>
            <a:endParaRPr lang="en-US" sz="1050" dirty="0" smtClean="0"/>
          </a:p>
          <a:p>
            <a:r>
              <a:rPr lang="en-US" b="1" dirty="0" smtClean="0"/>
              <a:t>Chorus</a:t>
            </a:r>
            <a:endParaRPr lang="en-US" dirty="0" smtClean="0"/>
          </a:p>
          <a:p>
            <a:endParaRPr lang="en-US" sz="1050" b="1" dirty="0" smtClean="0"/>
          </a:p>
          <a:p>
            <a:r>
              <a:rPr lang="en-US" b="1" dirty="0" smtClean="0"/>
              <a:t>Verse </a:t>
            </a:r>
            <a:r>
              <a:rPr lang="en-US" b="1" dirty="0"/>
              <a:t>2</a:t>
            </a:r>
            <a:r>
              <a:rPr lang="en-US" b="1" dirty="0" smtClean="0"/>
              <a:t>:</a:t>
            </a:r>
          </a:p>
          <a:p>
            <a:r>
              <a:rPr lang="en-US" dirty="0" smtClean="0">
                <a:solidFill>
                  <a:srgbClr val="FF0000"/>
                </a:solidFill>
              </a:rPr>
              <a:t>1. A </a:t>
            </a:r>
            <a:r>
              <a:rPr lang="en-US" dirty="0">
                <a:solidFill>
                  <a:srgbClr val="FF0000"/>
                </a:solidFill>
              </a:rPr>
              <a:t>rumor has it that it's getting late </a:t>
            </a:r>
            <a:r>
              <a:rPr lang="en-US" dirty="0">
                <a:solidFill>
                  <a:schemeClr val="accent5">
                    <a:lumMod val="75000"/>
                  </a:schemeClr>
                </a:solidFill>
              </a:rPr>
              <a:t/>
            </a:r>
            <a:br>
              <a:rPr lang="en-US" dirty="0">
                <a:solidFill>
                  <a:schemeClr val="accent5">
                    <a:lumMod val="75000"/>
                  </a:schemeClr>
                </a:solidFill>
              </a:rPr>
            </a:br>
            <a:r>
              <a:rPr lang="en-US" dirty="0">
                <a:solidFill>
                  <a:schemeClr val="accent5">
                    <a:lumMod val="75000"/>
                  </a:schemeClr>
                </a:solidFill>
              </a:rPr>
              <a:t>Time marches on, just can't wait </a:t>
            </a:r>
            <a:r>
              <a:rPr lang="en-US" dirty="0">
                <a:solidFill>
                  <a:srgbClr val="FF0000"/>
                </a:solidFill>
              </a:rPr>
              <a:t/>
            </a:r>
            <a:br>
              <a:rPr lang="en-US" dirty="0">
                <a:solidFill>
                  <a:srgbClr val="FF0000"/>
                </a:solidFill>
              </a:rPr>
            </a:br>
            <a:r>
              <a:rPr lang="en-US" dirty="0" smtClean="0">
                <a:solidFill>
                  <a:srgbClr val="FF0000"/>
                </a:solidFill>
              </a:rPr>
              <a:t>2. The </a:t>
            </a:r>
            <a:r>
              <a:rPr lang="en-US" dirty="0">
                <a:solidFill>
                  <a:srgbClr val="FF0000"/>
                </a:solidFill>
              </a:rPr>
              <a:t>clock keeps turning, why hesitate </a:t>
            </a:r>
            <a:r>
              <a:rPr lang="en-US" dirty="0">
                <a:solidFill>
                  <a:schemeClr val="accent5">
                    <a:lumMod val="75000"/>
                  </a:schemeClr>
                </a:solidFill>
              </a:rPr>
              <a:t/>
            </a:r>
            <a:br>
              <a:rPr lang="en-US" dirty="0">
                <a:solidFill>
                  <a:schemeClr val="accent5">
                    <a:lumMod val="75000"/>
                  </a:schemeClr>
                </a:solidFill>
              </a:rPr>
            </a:br>
            <a:r>
              <a:rPr lang="en-US" dirty="0">
                <a:solidFill>
                  <a:schemeClr val="accent5">
                    <a:lumMod val="75000"/>
                  </a:schemeClr>
                </a:solidFill>
              </a:rPr>
              <a:t>You silly fool, you can't change your fate </a:t>
            </a:r>
            <a:r>
              <a:rPr lang="en-US" dirty="0">
                <a:solidFill>
                  <a:srgbClr val="FF0000"/>
                </a:solidFill>
              </a:rPr>
              <a:t/>
            </a:r>
            <a:br>
              <a:rPr lang="en-US" dirty="0">
                <a:solidFill>
                  <a:srgbClr val="FF0000"/>
                </a:solidFill>
              </a:rPr>
            </a:br>
            <a:r>
              <a:rPr lang="en-US" dirty="0" smtClean="0">
                <a:solidFill>
                  <a:srgbClr val="FF0000"/>
                </a:solidFill>
              </a:rPr>
              <a:t>3. Let's </a:t>
            </a:r>
            <a:r>
              <a:rPr lang="en-US" dirty="0">
                <a:solidFill>
                  <a:srgbClr val="FF0000"/>
                </a:solidFill>
              </a:rPr>
              <a:t>cut the rug, a little jive and jitterbug </a:t>
            </a:r>
            <a:r>
              <a:rPr lang="en-US" dirty="0">
                <a:solidFill>
                  <a:schemeClr val="accent5">
                    <a:lumMod val="75000"/>
                  </a:schemeClr>
                </a:solidFill>
              </a:rPr>
              <a:t/>
            </a:r>
            <a:br>
              <a:rPr lang="en-US" dirty="0">
                <a:solidFill>
                  <a:schemeClr val="accent5">
                    <a:lumMod val="75000"/>
                  </a:schemeClr>
                </a:solidFill>
              </a:rPr>
            </a:br>
            <a:r>
              <a:rPr lang="en-US" dirty="0">
                <a:solidFill>
                  <a:schemeClr val="accent5">
                    <a:lumMod val="75000"/>
                  </a:schemeClr>
                </a:solidFill>
              </a:rPr>
              <a:t>We want the best, we won't settle for less </a:t>
            </a:r>
            <a:endParaRPr lang="en-US" dirty="0" smtClean="0">
              <a:solidFill>
                <a:schemeClr val="accent5">
                  <a:lumMod val="75000"/>
                </a:schemeClr>
              </a:solidFill>
            </a:endParaRPr>
          </a:p>
          <a:p>
            <a:r>
              <a:rPr lang="en-US" dirty="0" smtClean="0">
                <a:solidFill>
                  <a:srgbClr val="FF0000"/>
                </a:solidFill>
              </a:rPr>
              <a:t>4. Don't </a:t>
            </a:r>
            <a:r>
              <a:rPr lang="en-US" dirty="0">
                <a:solidFill>
                  <a:srgbClr val="FF0000"/>
                </a:solidFill>
              </a:rPr>
              <a:t>be a drag, participate </a:t>
            </a:r>
            <a:r>
              <a:rPr lang="en-US" dirty="0">
                <a:solidFill>
                  <a:schemeClr val="accent5">
                    <a:lumMod val="75000"/>
                  </a:schemeClr>
                </a:solidFill>
              </a:rPr>
              <a:t/>
            </a:r>
            <a:br>
              <a:rPr lang="en-US" dirty="0">
                <a:solidFill>
                  <a:schemeClr val="accent5">
                    <a:lumMod val="75000"/>
                  </a:schemeClr>
                </a:solidFill>
              </a:rPr>
            </a:br>
            <a:r>
              <a:rPr lang="en-US" dirty="0">
                <a:solidFill>
                  <a:schemeClr val="accent5">
                    <a:lumMod val="75000"/>
                  </a:schemeClr>
                </a:solidFill>
              </a:rPr>
              <a:t>Clams on the half shell and roller-skates, roller-skates </a:t>
            </a:r>
            <a:r>
              <a:rPr lang="en-US" dirty="0"/>
              <a:t/>
            </a:r>
            <a:br>
              <a:rPr lang="en-US" dirty="0"/>
            </a:br>
            <a:endParaRPr lang="en-US" sz="1050" dirty="0" smtClean="0"/>
          </a:p>
          <a:p>
            <a:r>
              <a:rPr lang="en-US" b="1" dirty="0" smtClean="0"/>
              <a:t>Chorus</a:t>
            </a:r>
            <a:endParaRPr lang="en-US" dirty="0"/>
          </a:p>
        </p:txBody>
      </p:sp>
    </p:spTree>
    <p:extLst>
      <p:ext uri="{BB962C8B-B14F-4D97-AF65-F5344CB8AC3E}">
        <p14:creationId xmlns:p14="http://schemas.microsoft.com/office/powerpoint/2010/main" val="3163146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325" y="152400"/>
            <a:ext cx="8610600" cy="6655668"/>
          </a:xfrm>
          <a:prstGeom prst="rect">
            <a:avLst/>
          </a:prstGeom>
          <a:noFill/>
        </p:spPr>
        <p:txBody>
          <a:bodyPr wrap="square" rtlCol="0">
            <a:spAutoFit/>
          </a:bodyPr>
          <a:lstStyle/>
          <a:p>
            <a:pPr algn="ctr"/>
            <a:r>
              <a:rPr lang="en-US" sz="3200" b="1" u="sng" dirty="0" smtClean="0"/>
              <a:t>COMMON QUESTIONS AND ANSWERS</a:t>
            </a:r>
            <a:endParaRPr lang="en-US" sz="3200" dirty="0" smtClean="0"/>
          </a:p>
          <a:p>
            <a:pPr algn="ctr"/>
            <a:endParaRPr lang="en-US" sz="1050" b="1" u="sng" dirty="0" smtClean="0"/>
          </a:p>
          <a:p>
            <a:pPr algn="ctr"/>
            <a:r>
              <a:rPr lang="en-US" sz="2400" b="1" dirty="0" smtClean="0"/>
              <a:t>Q. How do I put my recorder together?</a:t>
            </a:r>
          </a:p>
          <a:p>
            <a:pPr algn="ctr"/>
            <a:r>
              <a:rPr lang="en-US" sz="2400" dirty="0" smtClean="0"/>
              <a:t>A. “Whistle” on top; line up the holes (only the thumb hole is in the back); if you have a “foot,” position the bottom holes a little to the right of the others so that your pinky can reach the bottom.</a:t>
            </a:r>
          </a:p>
          <a:p>
            <a:pPr algn="ctr"/>
            <a:r>
              <a:rPr lang="en-US" sz="2400" b="1" dirty="0">
                <a:solidFill>
                  <a:srgbClr val="C00000"/>
                </a:solidFill>
              </a:rPr>
              <a:t>Q. How do I put my </a:t>
            </a:r>
            <a:r>
              <a:rPr lang="en-US" sz="2400" b="1" dirty="0" smtClean="0">
                <a:solidFill>
                  <a:srgbClr val="C00000"/>
                </a:solidFill>
              </a:rPr>
              <a:t>neck strap on?</a:t>
            </a:r>
          </a:p>
          <a:p>
            <a:pPr algn="ctr"/>
            <a:r>
              <a:rPr lang="en-US" sz="2400" dirty="0" smtClean="0">
                <a:solidFill>
                  <a:srgbClr val="C00000"/>
                </a:solidFill>
              </a:rPr>
              <a:t>A. Take the whistle off, put the bottom through the ring (knots on the bottom, “Halo Hanger” on the top), put the pieces back together, with all of the holes lined up.</a:t>
            </a:r>
          </a:p>
          <a:p>
            <a:pPr algn="ctr"/>
            <a:r>
              <a:rPr lang="en-US" sz="2400" b="1" dirty="0">
                <a:solidFill>
                  <a:srgbClr val="663300"/>
                </a:solidFill>
              </a:rPr>
              <a:t>Q. </a:t>
            </a:r>
            <a:r>
              <a:rPr lang="en-US" sz="2400" b="1" dirty="0" smtClean="0">
                <a:solidFill>
                  <a:srgbClr val="663300"/>
                </a:solidFill>
              </a:rPr>
              <a:t>What songs are we going to play? Can we play other songs? What if I already know how to play the recorder?</a:t>
            </a:r>
            <a:endParaRPr lang="en-US" sz="2400" b="1" dirty="0">
              <a:solidFill>
                <a:srgbClr val="663300"/>
              </a:solidFill>
            </a:endParaRPr>
          </a:p>
          <a:p>
            <a:pPr algn="ctr"/>
            <a:r>
              <a:rPr lang="en-US" sz="2400" dirty="0" smtClean="0">
                <a:solidFill>
                  <a:srgbClr val="663300"/>
                </a:solidFill>
              </a:rPr>
              <a:t>A. We will play lots of songs, please be patient and you will find out which songs we will play! If you have already learned to play recorder, it will not be as difficult for you this time and you can be a good example for others who are learning for the first time.</a:t>
            </a:r>
          </a:p>
          <a:p>
            <a:pPr algn="ctr"/>
            <a:r>
              <a:rPr lang="en-US" sz="2400" b="1" dirty="0" smtClean="0"/>
              <a:t>Q. How/When do I clean it? How do I use the stick or grease?</a:t>
            </a:r>
            <a:br>
              <a:rPr lang="en-US" sz="2400" b="1" dirty="0" smtClean="0"/>
            </a:br>
            <a:r>
              <a:rPr lang="en-US" sz="2400" dirty="0" smtClean="0"/>
              <a:t>A. See the next 4 slides!</a:t>
            </a:r>
            <a:endParaRPr lang="en-US" sz="2400" b="1" dirty="0"/>
          </a:p>
        </p:txBody>
      </p:sp>
    </p:spTree>
    <p:extLst>
      <p:ext uri="{BB962C8B-B14F-4D97-AF65-F5344CB8AC3E}">
        <p14:creationId xmlns:p14="http://schemas.microsoft.com/office/powerpoint/2010/main" val="2337642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Slid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extLst>
            <a:ext uri="{909E8E84-426E-40DD-AFC4-6F175D3DCCD1}">
              <a14:hiddenFill xmlns:a14="http://schemas.microsoft.com/office/drawing/2010/main">
                <a:solidFill>
                  <a:srgbClr val="FFFFFF"/>
                </a:solidFill>
              </a14:hiddenFill>
            </a:ext>
          </a:extLst>
        </p:spPr>
      </p:pic>
      <p:sp>
        <p:nvSpPr>
          <p:cNvPr id="13317" name="Text Box 5"/>
          <p:cNvSpPr txBox="1">
            <a:spLocks noChangeArrowheads="1"/>
          </p:cNvSpPr>
          <p:nvPr/>
        </p:nvSpPr>
        <p:spPr bwMode="auto">
          <a:xfrm>
            <a:off x="8229600" y="6491288"/>
            <a:ext cx="83820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1800">
                <a:hlinkClick r:id="rId4" action="ppaction://hlinksldjump"/>
              </a:rPr>
              <a:t>Index</a:t>
            </a:r>
            <a:endParaRPr lang="en-US"/>
          </a:p>
        </p:txBody>
      </p:sp>
    </p:spTree>
    <p:extLst>
      <p:ext uri="{BB962C8B-B14F-4D97-AF65-F5344CB8AC3E}">
        <p14:creationId xmlns:p14="http://schemas.microsoft.com/office/powerpoint/2010/main" val="588749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Slide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extLst>
            <a:ext uri="{909E8E84-426E-40DD-AFC4-6F175D3DCCD1}">
              <a14:hiddenFill xmlns:a14="http://schemas.microsoft.com/office/drawing/2010/main">
                <a:solidFill>
                  <a:srgbClr val="FFFFFF"/>
                </a:solidFill>
              </a14:hiddenFill>
            </a:ext>
          </a:extLst>
        </p:spPr>
      </p:pic>
      <p:sp>
        <p:nvSpPr>
          <p:cNvPr id="14341" name="Text Box 5"/>
          <p:cNvSpPr txBox="1">
            <a:spLocks noChangeArrowheads="1"/>
          </p:cNvSpPr>
          <p:nvPr/>
        </p:nvSpPr>
        <p:spPr bwMode="auto">
          <a:xfrm>
            <a:off x="8229600" y="6491288"/>
            <a:ext cx="83820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1800">
                <a:hlinkClick r:id="rId4" action="ppaction://hlinksldjump"/>
              </a:rPr>
              <a:t>Index</a:t>
            </a:r>
            <a:endParaRPr lang="en-US"/>
          </a:p>
        </p:txBody>
      </p:sp>
    </p:spTree>
    <p:extLst>
      <p:ext uri="{BB962C8B-B14F-4D97-AF65-F5344CB8AC3E}">
        <p14:creationId xmlns:p14="http://schemas.microsoft.com/office/powerpoint/2010/main" val="2134148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Slid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extLst>
            <a:ext uri="{909E8E84-426E-40DD-AFC4-6F175D3DCCD1}">
              <a14:hiddenFill xmlns:a14="http://schemas.microsoft.com/office/drawing/2010/main">
                <a:solidFill>
                  <a:srgbClr val="FFFFFF"/>
                </a:solidFill>
              </a14:hiddenFill>
            </a:ext>
          </a:extLst>
        </p:spPr>
      </p:pic>
      <p:sp>
        <p:nvSpPr>
          <p:cNvPr id="15365" name="Text Box 5"/>
          <p:cNvSpPr txBox="1">
            <a:spLocks noChangeArrowheads="1"/>
          </p:cNvSpPr>
          <p:nvPr/>
        </p:nvSpPr>
        <p:spPr bwMode="auto">
          <a:xfrm>
            <a:off x="8229600" y="6491288"/>
            <a:ext cx="83820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1800">
                <a:hlinkClick r:id="rId4" action="ppaction://hlinksldjump"/>
              </a:rPr>
              <a:t>Index</a:t>
            </a:r>
            <a:endParaRPr lang="en-US"/>
          </a:p>
        </p:txBody>
      </p:sp>
      <p:sp>
        <p:nvSpPr>
          <p:cNvPr id="2" name="Rectangle 1"/>
          <p:cNvSpPr/>
          <p:nvPr/>
        </p:nvSpPr>
        <p:spPr>
          <a:xfrm rot="2570260">
            <a:off x="5346078" y="3726481"/>
            <a:ext cx="4090735" cy="769441"/>
          </a:xfrm>
          <a:prstGeom prst="rect">
            <a:avLst/>
          </a:prstGeom>
          <a:noFill/>
        </p:spPr>
        <p:txBody>
          <a:bodyPr wrap="none" lIns="91440" tIns="45720" rIns="91440" bIns="45720">
            <a:spAutoFit/>
          </a:bodyPr>
          <a:lstStyle/>
          <a:p>
            <a:pPr algn="ctr"/>
            <a:r>
              <a:rPr lang="en-US" sz="4400" b="1" dirty="0" smtClean="0">
                <a:ln w="22225">
                  <a:solidFill>
                    <a:schemeClr val="accent2"/>
                  </a:solidFill>
                  <a:prstDash val="solid"/>
                </a:ln>
                <a:solidFill>
                  <a:schemeClr val="accent2">
                    <a:lumMod val="40000"/>
                    <a:lumOff val="60000"/>
                  </a:schemeClr>
                </a:solidFill>
              </a:rPr>
              <a:t>Do this at home!</a:t>
            </a:r>
            <a:endParaRPr lang="en-US" sz="4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141320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Slide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4800"/>
            <a:ext cx="9140825" cy="6854825"/>
          </a:xfrm>
          <a:prstGeom prst="rect">
            <a:avLst/>
          </a:prstGeom>
          <a:noFill/>
          <a:extLst>
            <a:ext uri="{909E8E84-426E-40DD-AFC4-6F175D3DCCD1}">
              <a14:hiddenFill xmlns:a14="http://schemas.microsoft.com/office/drawing/2010/main">
                <a:solidFill>
                  <a:srgbClr val="FFFFFF"/>
                </a:solidFill>
              </a14:hiddenFill>
            </a:ext>
          </a:extLst>
        </p:spPr>
      </p:pic>
      <p:sp>
        <p:nvSpPr>
          <p:cNvPr id="17413" name="Text Box 5"/>
          <p:cNvSpPr txBox="1">
            <a:spLocks noChangeArrowheads="1"/>
          </p:cNvSpPr>
          <p:nvPr/>
        </p:nvSpPr>
        <p:spPr bwMode="auto">
          <a:xfrm>
            <a:off x="8229600" y="6491288"/>
            <a:ext cx="83820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1800">
                <a:hlinkClick r:id="rId4" action="ppaction://hlinksldjump"/>
              </a:rPr>
              <a:t>Index</a:t>
            </a:r>
            <a:endParaRPr lang="en-US"/>
          </a:p>
        </p:txBody>
      </p:sp>
      <p:sp>
        <p:nvSpPr>
          <p:cNvPr id="4" name="Rectangle 3"/>
          <p:cNvSpPr/>
          <p:nvPr/>
        </p:nvSpPr>
        <p:spPr>
          <a:xfrm>
            <a:off x="33670" y="5638800"/>
            <a:ext cx="9197532" cy="1077218"/>
          </a:xfrm>
          <a:prstGeom prst="rect">
            <a:avLst/>
          </a:prstGeom>
          <a:solidFill>
            <a:schemeClr val="bg1"/>
          </a:solidFill>
        </p:spPr>
        <p:txBody>
          <a:bodyPr wrap="square" lIns="91440" tIns="45720" rIns="91440" bIns="45720">
            <a:spAutoFit/>
          </a:bodyPr>
          <a:lstStyle/>
          <a:p>
            <a:r>
              <a:rPr lang="en-US" sz="3200" b="1" dirty="0" smtClean="0">
                <a:ln w="22225">
                  <a:noFill/>
                  <a:prstDash val="solid"/>
                </a:ln>
                <a:solidFill>
                  <a:schemeClr val="accent2"/>
                </a:solidFill>
              </a:rPr>
              <a:t>You only need to do this if you practice a lot at home and your recorder is wet with condensation!</a:t>
            </a:r>
            <a:endParaRPr lang="en-US" sz="4000" b="1" dirty="0">
              <a:ln w="22225">
                <a:noFill/>
                <a:prstDash val="solid"/>
              </a:ln>
              <a:solidFill>
                <a:schemeClr val="accent2"/>
              </a:solidFill>
            </a:endParaRPr>
          </a:p>
        </p:txBody>
      </p:sp>
    </p:spTree>
    <p:extLst>
      <p:ext uri="{BB962C8B-B14F-4D97-AF65-F5344CB8AC3E}">
        <p14:creationId xmlns:p14="http://schemas.microsoft.com/office/powerpoint/2010/main" val="531887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695325"/>
            <a:ext cx="901007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391400" y="2831977"/>
            <a:ext cx="1658645"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4800" y="1447799"/>
            <a:ext cx="8657652" cy="1015663"/>
          </a:xfrm>
          <a:prstGeom prst="rect">
            <a:avLst/>
          </a:prstGeom>
          <a:solidFill>
            <a:schemeClr val="bg1"/>
          </a:solidFill>
        </p:spPr>
        <p:txBody>
          <a:bodyPr wrap="square" rtlCol="0">
            <a:spAutoFit/>
          </a:bodyPr>
          <a:lstStyle/>
          <a:p>
            <a:r>
              <a:rPr lang="en-US" sz="2000" dirty="0" smtClean="0"/>
              <a:t>Embouchure = how you position your lips and facial muscles. Embouchure and breath control determine your tone quality, intonation and articulation!</a:t>
            </a:r>
          </a:p>
          <a:p>
            <a:endParaRPr lang="en-US" sz="2000" dirty="0"/>
          </a:p>
        </p:txBody>
      </p:sp>
    </p:spTree>
    <p:extLst>
      <p:ext uri="{BB962C8B-B14F-4D97-AF65-F5344CB8AC3E}">
        <p14:creationId xmlns:p14="http://schemas.microsoft.com/office/powerpoint/2010/main" val="717889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6218"/>
            <a:ext cx="8101279" cy="641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153932" y="79374"/>
            <a:ext cx="223838" cy="670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81800" y="1638298"/>
            <a:ext cx="1752600" cy="5067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4801" y="684191"/>
            <a:ext cx="8072970" cy="954107"/>
          </a:xfrm>
          <a:prstGeom prst="rect">
            <a:avLst/>
          </a:prstGeom>
          <a:solidFill>
            <a:schemeClr val="bg1"/>
          </a:solidFill>
        </p:spPr>
        <p:txBody>
          <a:bodyPr wrap="square" rtlCol="0">
            <a:spAutoFit/>
          </a:bodyPr>
          <a:lstStyle/>
          <a:p>
            <a:r>
              <a:rPr lang="en-US" sz="2800" dirty="0" smtClean="0"/>
              <a:t>Sit tall. Keep arms and fingers curved; thumbs and wrists straight.</a:t>
            </a:r>
          </a:p>
        </p:txBody>
      </p:sp>
      <p:sp>
        <p:nvSpPr>
          <p:cNvPr id="3" name="Rectangle 2"/>
          <p:cNvSpPr/>
          <p:nvPr/>
        </p:nvSpPr>
        <p:spPr>
          <a:xfrm>
            <a:off x="228600" y="1638298"/>
            <a:ext cx="2438400" cy="5146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488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39041</TotalTime>
  <Words>401</Words>
  <Application>Microsoft Office PowerPoint</Application>
  <PresentationFormat>On-screen Show (4:3)</PresentationFormat>
  <Paragraphs>68</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If you forget your recorder at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Nimchuk</dc:creator>
  <cp:lastModifiedBy>Sarah Nimchuk</cp:lastModifiedBy>
  <cp:revision>55</cp:revision>
  <dcterms:created xsi:type="dcterms:W3CDTF">2010-12-04T20:47:42Z</dcterms:created>
  <dcterms:modified xsi:type="dcterms:W3CDTF">2015-02-11T14:14:31Z</dcterms:modified>
</cp:coreProperties>
</file>